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1"/>
  </p:sldMasterIdLst>
  <p:notesMasterIdLst>
    <p:notesMasterId r:id="rId15"/>
  </p:notesMasterIdLst>
  <p:handoutMasterIdLst>
    <p:handoutMasterId r:id="rId16"/>
  </p:handoutMasterIdLst>
  <p:sldIdLst>
    <p:sldId id="256" r:id="rId2"/>
    <p:sldId id="729" r:id="rId3"/>
    <p:sldId id="745" r:id="rId4"/>
    <p:sldId id="744" r:id="rId5"/>
    <p:sldId id="741" r:id="rId6"/>
    <p:sldId id="757" r:id="rId7"/>
    <p:sldId id="759" r:id="rId8"/>
    <p:sldId id="709" r:id="rId9"/>
    <p:sldId id="758" r:id="rId10"/>
    <p:sldId id="760" r:id="rId11"/>
    <p:sldId id="762" r:id="rId12"/>
    <p:sldId id="754" r:id="rId13"/>
    <p:sldId id="756" r:id="rId1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Grant Nakata" initials="GN" lastIdx="2" clrIdx="1">
    <p:extLst/>
  </p:cmAuthor>
  <p:cmAuthor id="3" name="Jared Erwin" initials="JE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ED9"/>
    <a:srgbClr val="0E4B91"/>
    <a:srgbClr val="CCFFCC"/>
    <a:srgbClr val="FF0000"/>
    <a:srgbClr val="008000"/>
    <a:srgbClr val="FA5B36"/>
    <a:srgbClr val="000000"/>
    <a:srgbClr val="339933"/>
    <a:srgbClr val="CB460F"/>
    <a:srgbClr val="EA9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 autoAdjust="0"/>
    <p:restoredTop sz="96064" autoAdjust="0"/>
  </p:normalViewPr>
  <p:slideViewPr>
    <p:cSldViewPr snapToGrid="0" snapToObjects="1">
      <p:cViewPr varScale="1">
        <p:scale>
          <a:sx n="114" d="100"/>
          <a:sy n="114" d="100"/>
        </p:scale>
        <p:origin x="1832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2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72" y="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expectations for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6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6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GAC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</a:t>
            </a:r>
            <a:r>
              <a:rPr lang="en-US" baseline="0" dirty="0"/>
              <a:t> – </a:t>
            </a:r>
            <a:r>
              <a:rPr lang="en-US" baseline="0"/>
              <a:t>GAC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</a:t>
            </a:r>
            <a:r>
              <a:rPr lang="en-US" baseline="0" dirty="0"/>
              <a:t> – GAC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 Spain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9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401126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98976" y="6653628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4916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10230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33326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2550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58938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5917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27871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5769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1644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35437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4705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9603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09556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18143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24040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093030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23137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2650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32112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20853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32112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213455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193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77908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526487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986489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665289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58697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10185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08985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26265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18698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15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4263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86709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380300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36988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62078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58293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984516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574160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952841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20429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821046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39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78940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770429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A3C08-6729-774B-87C1-807981A6C2F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3EA4BC-5B05-0246-B128-695753B4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626010" y="3532209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99" y="3533846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301" y="689693"/>
            <a:ext cx="4434840" cy="2743200"/>
          </a:xfrm>
          <a:prstGeom prst="rect">
            <a:avLst/>
          </a:prstGeom>
          <a:solidFill>
            <a:srgbClr val="FFFF00">
              <a:alpha val="25000"/>
            </a:srgbClr>
          </a:solidFill>
          <a:ln w="25400"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6010" y="675009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8" y="649608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r>
              <a:rPr lang="en-US" altLang="zh-TW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Key Overview</a:t>
            </a:r>
            <a:endParaRPr lang="en-US" sz="1600" b="1" kern="1200" dirty="0">
              <a:solidFill>
                <a:schemeClr val="tx1"/>
              </a:solidFill>
              <a:latin typeface="Source Sans Pro"/>
              <a:ea typeface="+mn-ea"/>
              <a:cs typeface="Source Sans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96847" y="649608"/>
            <a:ext cx="1737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Weekly Activity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3790" y="3515277"/>
            <a:ext cx="3484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Current Issues / Actions Required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78998" y="3515277"/>
            <a:ext cx="1352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What’s Next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98976" y="6613333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938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99" y="3296327"/>
            <a:ext cx="8968882" cy="290541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301" y="678937"/>
            <a:ext cx="8968880" cy="2510601"/>
          </a:xfrm>
          <a:prstGeom prst="rect">
            <a:avLst/>
          </a:prstGeom>
          <a:solidFill>
            <a:srgbClr val="339933">
              <a:alpha val="25000"/>
            </a:srgbClr>
          </a:solidFill>
          <a:ln w="25400">
            <a:solidFill>
              <a:srgbClr val="339933">
                <a:alpha val="25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8" y="658077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r>
              <a:rPr lang="en-US" altLang="zh-TW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Key Overview</a:t>
            </a:r>
            <a:endParaRPr lang="en-US" sz="1600" b="1" kern="1200" dirty="0">
              <a:solidFill>
                <a:schemeClr val="tx1"/>
              </a:solidFill>
              <a:latin typeface="Source Sans Pro"/>
              <a:ea typeface="+mn-ea"/>
              <a:cs typeface="Source Sans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8301" y="3285687"/>
            <a:ext cx="1737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Weekly Activity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55660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963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7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  <p:sldLayoutId id="2147483813" r:id="rId51"/>
  </p:sldLayoutIdLst>
  <p:hf sldNum="0" hd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27" y="-15789"/>
            <a:ext cx="3886406" cy="2319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71123-6146-1D45-999E-AAF0B7DC7AF6}"/>
              </a:ext>
            </a:extLst>
          </p:cNvPr>
          <p:cNvSpPr txBox="1"/>
          <p:nvPr/>
        </p:nvSpPr>
        <p:spPr>
          <a:xfrm>
            <a:off x="981308" y="4787832"/>
            <a:ext cx="535258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High Level Government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Meeting Update</a:t>
            </a:r>
          </a:p>
          <a:p>
            <a:endParaRPr lang="en-US" sz="2400" b="1" dirty="0">
              <a:solidFill>
                <a:schemeClr val="bg1"/>
              </a:solidFill>
              <a:cs typeface="Source Sans Pro"/>
            </a:endParaRPr>
          </a:p>
          <a:p>
            <a:r>
              <a:rPr lang="en-US" sz="2400" b="1" dirty="0">
                <a:solidFill>
                  <a:schemeClr val="bg1"/>
                </a:solidFill>
                <a:cs typeface="Source Sans Pro"/>
              </a:rPr>
              <a:t>25 June 2018</a:t>
            </a:r>
            <a:endParaRPr lang="en-US" sz="2400" b="1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Agenda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227" y="758283"/>
            <a:ext cx="8208329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u="sng" dirty="0"/>
              <a:t>Session 3.  The Internet Technological Evolution and the Role of ICANN</a:t>
            </a:r>
            <a:endParaRPr lang="en-US" sz="2000" dirty="0"/>
          </a:p>
          <a:p>
            <a:r>
              <a:rPr lang="en-GB" dirty="0"/>
              <a:t> </a:t>
            </a:r>
            <a:endParaRPr lang="en-US" sz="2000" dirty="0"/>
          </a:p>
          <a:p>
            <a:r>
              <a:rPr lang="en-GB" dirty="0"/>
              <a:t>Potential discussion points: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DNS in the emerging technology space –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Potential impacts of blockchain technology, Internet of Things, 5G and Artificial Intelligence;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Outreach by ICANN to ensure a single stable secure resilient Internet (e.g., capacity building efforts and universal acceptance) 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Role of ccTLDs – maximizing their value for local internet communities</a:t>
            </a:r>
          </a:p>
          <a:p>
            <a:pPr lvl="0"/>
            <a:endParaRPr lang="en-GB" dirty="0"/>
          </a:p>
          <a:p>
            <a:r>
              <a:rPr lang="en-GB" b="1" u="sng" dirty="0"/>
              <a:t>Session 4.  Global Digital Agenda and Internet Policies 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Potential discussion points: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What is the role of governments in developing a digital economy in their own countries?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Needs of emerging economies and digital agenda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Role of IDNs in offering a better access to the Internet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ICANN’s technical role to help “leapfrog” the digital agenda</a:t>
            </a:r>
            <a:endParaRPr lang="en-US" dirty="0"/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790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Agenda – Speaking Opportunities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904" y="735981"/>
            <a:ext cx="8032047" cy="4955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 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Attending delegations are invited to </a:t>
            </a:r>
            <a:r>
              <a:rPr lang="en-GB" sz="1600" b="1" dirty="0"/>
              <a:t>seek specific comment/discussion slots </a:t>
            </a:r>
            <a:r>
              <a:rPr lang="en-GB" sz="1600" dirty="0"/>
              <a:t>in the topic areas of interest outlined for each session.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Delegations are kindly requested to </a:t>
            </a:r>
            <a:r>
              <a:rPr lang="en-GB" sz="1600" b="1" dirty="0"/>
              <a:t>plan for one to three (3) minute statements for any session in which they have an interest</a:t>
            </a:r>
            <a:r>
              <a:rPr lang="en-GB" sz="1600" dirty="0"/>
              <a:t>. Efforts will be made to accommodate all requests. 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Due to overall meeting time limits, if a delegation has an interest in requesting time slots for more than one session, the delegation is asked to </a:t>
            </a:r>
            <a:r>
              <a:rPr lang="en-GB" sz="1600" b="1" dirty="0"/>
              <a:t>indicate its topic order of preference </a:t>
            </a:r>
            <a:r>
              <a:rPr lang="en-GB" sz="1600" dirty="0"/>
              <a:t>- as preference will be given to delegations who have not yet spoken during the program.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Host country will send an e-mail requesting applications for speaking slots.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Meeting planners will be flexible in managing the timing of each session to accommodate the interest level of attendees.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Session timing for the meeting day may be adjusted closer to the actual meeting date to reflect the overall interest in each topic – as indicated by speaking slot requests.</a:t>
            </a:r>
          </a:p>
        </p:txBody>
      </p:sp>
    </p:spTree>
    <p:extLst>
      <p:ext uri="{BB962C8B-B14F-4D97-AF65-F5344CB8AC3E}">
        <p14:creationId xmlns:p14="http://schemas.microsoft.com/office/powerpoint/2010/main" val="407933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ED6F-BFA9-C044-AA55-D039C7BF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4.  HLGM Planning – GAC Representative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682" y="1271239"/>
            <a:ext cx="7541394" cy="4447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cs typeface="Source Sans Pro"/>
              </a:rPr>
              <a:t>Update and Invitation renewal will be sent shortly after Panama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cs typeface="Source Sans Pro"/>
              </a:rPr>
              <a:t>Please share updated information within your government (e.g., agenda and speaking opportunities)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cs typeface="Source Sans Pro"/>
              </a:rPr>
              <a:t>Coordination and Support of Invitations By GAC Representatives: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dirty="0"/>
              <a:t>Confirm delivery of invitations to appropriate parties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dirty="0"/>
              <a:t>Reach out to High Level Officials and make case for attendance in Barcelona.</a:t>
            </a:r>
            <a:r>
              <a:rPr lang="en-US" dirty="0">
                <a:cs typeface="Source Sans Pro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dirty="0">
                <a:cs typeface="Source Sans Pro"/>
              </a:rPr>
              <a:t>Assist with RSVP information (informing organizers asap)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dirty="0">
                <a:cs typeface="Source Sans Pro"/>
              </a:rPr>
              <a:t>Planning attendance logistics (potential support)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dirty="0">
                <a:cs typeface="Source Sans Pro"/>
              </a:rPr>
              <a:t>Coordinate interest in any speaking roles for your official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cs typeface="Source Sans Pro"/>
              </a:rPr>
              <a:t>Start visa arrangements as soon as possible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cs typeface="Source Sans Pro"/>
              </a:rPr>
              <a:t>See you in Barcelona!</a:t>
            </a:r>
          </a:p>
          <a:p>
            <a:endParaRPr lang="en-US" dirty="0">
              <a:cs typeface="Source Sans Pro"/>
            </a:endParaRPr>
          </a:p>
        </p:txBody>
      </p:sp>
      <p:pic>
        <p:nvPicPr>
          <p:cNvPr id="4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F8D56933-C970-DF45-AAFB-7D904CA9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7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727" y="-15788"/>
            <a:ext cx="3932205" cy="2346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462D3-686A-DE4D-A6A4-BFE8FA6BF9B1}"/>
              </a:ext>
            </a:extLst>
          </p:cNvPr>
          <p:cNvSpPr txBox="1"/>
          <p:nvPr/>
        </p:nvSpPr>
        <p:spPr>
          <a:xfrm>
            <a:off x="1260088" y="5283124"/>
            <a:ext cx="36241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Source Sans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Goals: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1541589"/>
            <a:ext cx="7397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Provide Background on The High Level Governmental Meeting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Update GAC on Logistical Highlights (Date, Arrangements, Invitations)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Review Agenda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Review Next Steps, To Do’s and Timeline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72EA2712-CCC0-1D47-BDE9-C7133F1C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Background – What is the “HLGM”?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904" y="1438508"/>
            <a:ext cx="7520159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Approximately once every two years one of the GAC Members hosts a High Level Governmental Meeting (HLGM) in conjunction with an ICANN meeting and in addition to the usual GAC meeting.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concept grew out of recommendations made by previous Accountability and Transparency Review Teams (ATRT1 and ATRT2)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Previous HLGM’s have taken place in Toronto (ICANN45), London (ICANN50) and Marrakesh (ICANN55).</a:t>
            </a:r>
          </a:p>
          <a:p>
            <a:endParaRPr lang="en-US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1444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Background – What is the “HLGM”?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904" y="981308"/>
            <a:ext cx="8166930" cy="550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The HLGM provides the opportunity to: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Reaffirm the critical role that governments play </a:t>
            </a:r>
            <a:r>
              <a:rPr lang="en-US" sz="1600" dirty="0"/>
              <a:t>in providing advice to the ICANN Board on public-policy issues as it relates to the secure and stable functioning of the Domain Name System.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Enable all parties to gain a clearer understanding</a:t>
            </a:r>
            <a:r>
              <a:rPr lang="en-US" sz="1600" dirty="0"/>
              <a:t> of the role of governments in ICANN processes, including the GAC.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Discuss current public policy issues and challenges at very senior level. </a:t>
            </a:r>
            <a:r>
              <a:rPr lang="en-US" sz="1600" dirty="0"/>
              <a:t>These discussions can occur between government and government, as well as between governments and the ICANN leadership group.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Expose very senior administrative officials and senior elected officials </a:t>
            </a:r>
            <a:r>
              <a:rPr lang="en-US" sz="1600" dirty="0"/>
              <a:t>(Ministers, members of legislative bodies) </a:t>
            </a:r>
            <a:r>
              <a:rPr lang="en-US" sz="1600" b="1" dirty="0"/>
              <a:t>to ICANN</a:t>
            </a:r>
            <a:r>
              <a:rPr lang="en-US" sz="1600" dirty="0"/>
              <a:t>, allowing them to gain a greater understanding of the organization and the issues it deals with. In turn, this may lead to better support for and resourcing of GAC representatives within their home administrations.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Reach out </a:t>
            </a:r>
            <a:r>
              <a:rPr lang="en-US" sz="1600" dirty="0"/>
              <a:t>to administrations and governments who are not yet, or not currently, represented on the GAC or in other ICANN forums.</a:t>
            </a:r>
          </a:p>
          <a:p>
            <a:endParaRPr lang="en-US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3342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271256" cy="450663"/>
          </a:xfrm>
        </p:spPr>
        <p:txBody>
          <a:bodyPr/>
          <a:lstStyle/>
          <a:p>
            <a:r>
              <a:rPr lang="en-US" dirty="0"/>
              <a:t>2.  Logistical Highlights </a:t>
            </a:r>
            <a:r>
              <a:rPr lang="en-US" sz="2000" dirty="0"/>
              <a:t>(Date, Arrangements, Invitations)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374904" y="1210342"/>
            <a:ext cx="816693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ICANN 63:   20 - 26 October 2018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Venue: Barcelona International Convention Centre (CCIB)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HLGM : 22</a:t>
            </a:r>
            <a:r>
              <a:rPr lang="en-US" baseline="30000" dirty="0"/>
              <a:t>nd</a:t>
            </a:r>
            <a:r>
              <a:rPr lang="en-US" dirty="0"/>
              <a:t> October (Monday)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/>
              <a:t>Lunch for Ministers, Head of Delegations and ICANN officials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 invitations letters sent in May followed by email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Twenty-three delegations have already RSVP’d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for post-Panama reminder renewing invitation, and later, request for speaker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Targeted Travel Support (approx. 20 slots based on funding) </a:t>
            </a:r>
            <a:endParaRPr lang="en-US" dirty="0">
              <a:cs typeface="Source Sans Pro"/>
            </a:endParaRPr>
          </a:p>
        </p:txBody>
      </p:sp>
      <p:pic>
        <p:nvPicPr>
          <p:cNvPr id="1026" name="Picture 2" descr="https://meetings.icann.org/sites/default/files/resize/remote/2b78502ec1c7f96fed0bd97ec57a620f-110x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3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Agenda Development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694" y="1505415"/>
            <a:ext cx="3326233" cy="355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cs typeface="Source Sans Pro"/>
              </a:rPr>
              <a:t>Open Discussion/suggestions on Topics or Theme from GAC membership at both ICANN60 (Abu Dhabi) and ICANN61 (San Juan)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cs typeface="Source Sans Pro"/>
              </a:rPr>
              <a:t>Written GAC input on draft agenda solicited after ICANN61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cs typeface="Source Sans Pro"/>
              </a:rPr>
              <a:t>Further planning team refinements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cs typeface="Source Sans Pro"/>
              </a:rPr>
              <a:t>Final Agenda circulated to GAC membership last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65743-C07D-9143-AFF8-2C73F178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77" y="1393902"/>
            <a:ext cx="3566312" cy="4059043"/>
          </a:xfrm>
          <a:prstGeom prst="rect">
            <a:avLst/>
          </a:prstGeom>
          <a:solidFill>
            <a:srgbClr val="E2FED9"/>
          </a:solidFill>
          <a:ln>
            <a:gradFill>
              <a:gsLst>
                <a:gs pos="4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  <a:softEdge rad="0"/>
          </a:effectLst>
        </p:spPr>
      </p:pic>
      <p:pic>
        <p:nvPicPr>
          <p:cNvPr id="7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078FC601-F38F-E74C-8792-83C9E408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5452945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Basic Agenda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845" y="903249"/>
            <a:ext cx="7262613" cy="501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Introductions – Spanish Minister of Economy and 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Session 1</a:t>
            </a:r>
            <a:r>
              <a:rPr lang="en-GB" dirty="0"/>
              <a:t>.  The Role of and Opportunities For Governments in ICANN – Post IANA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Session 2.  </a:t>
            </a:r>
            <a:r>
              <a:rPr lang="en-GB" dirty="0"/>
              <a:t>Thematic Challenges in the IG Ecosystem – Cybercrime, Data Protection and 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Lunch – ITU Secretary General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Session 3.  </a:t>
            </a:r>
            <a:r>
              <a:rPr lang="en-GB" dirty="0"/>
              <a:t>The Internet Technological Evolution and the Role of ICANN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Session 4.  </a:t>
            </a:r>
            <a:r>
              <a:rPr lang="en-GB" dirty="0"/>
              <a:t>Global Digital Agenda and Internet Policies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Closing remarks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Reception </a:t>
            </a:r>
            <a:endParaRPr lang="en-US" dirty="0"/>
          </a:p>
        </p:txBody>
      </p:sp>
      <p:pic>
        <p:nvPicPr>
          <p:cNvPr id="4" name="Picture 2" descr="https://meetings.icann.org/sites/default/files/resize/remote/2b78502ec1c7f96fed0bd97ec57a620f-110x59.png">
            <a:extLst>
              <a:ext uri="{FF2B5EF4-FFF2-40B4-BE49-F238E27FC236}">
                <a16:creationId xmlns:a16="http://schemas.microsoft.com/office/drawing/2014/main" id="{D3259295-9418-2644-BE59-985C04A6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5480139"/>
            <a:ext cx="1277875" cy="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8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Agenda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694" y="1505415"/>
            <a:ext cx="7262613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u="sng" dirty="0"/>
              <a:t>Session 1.  The Role of and Opportunities For Governments in ICANN – Post IANA Transition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Potential discussion points: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Discussion of Governments and Intergovernmental Organizations´ participation in ICANN: incorporating the public policy perspective into ICANN policy development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How is the model working for governments? (in the context of the empowered community model)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Taking stock: the role of governmental and intergovernmental participation in the GAC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Potential Impact of governments making laws and regulations on DNS/ICANN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Explore the </a:t>
            </a:r>
            <a:r>
              <a:rPr lang="es-ES" dirty="0" err="1"/>
              <a:t>multi-stakeholder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and </a:t>
            </a:r>
            <a:r>
              <a:rPr lang="es-ES" dirty="0" err="1"/>
              <a:t>multi-stakeholder</a:t>
            </a:r>
            <a:r>
              <a:rPr lang="es-ES" dirty="0"/>
              <a:t> </a:t>
            </a:r>
            <a:r>
              <a:rPr lang="es-ES" dirty="0" err="1"/>
              <a:t>approaches</a:t>
            </a:r>
            <a:r>
              <a:rPr lang="es-ES" dirty="0"/>
              <a:t> to Internet </a:t>
            </a:r>
            <a:r>
              <a:rPr lang="es-ES" dirty="0" err="1"/>
              <a:t>governance</a:t>
            </a:r>
            <a:r>
              <a:rPr lang="es-ES" dirty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9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Agenda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694" y="1505415"/>
            <a:ext cx="7262613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u="sng" dirty="0"/>
              <a:t>Session 2.  Thematic Challenges in the IG Ecosystem – Cybercrime, Data Protection and Privacy</a:t>
            </a:r>
            <a:endParaRPr lang="en-US" sz="2000" dirty="0"/>
          </a:p>
          <a:p>
            <a:r>
              <a:rPr lang="en-GB" dirty="0"/>
              <a:t> </a:t>
            </a:r>
            <a:endParaRPr lang="en-US" sz="2000" dirty="0"/>
          </a:p>
          <a:p>
            <a:r>
              <a:rPr lang="en-GB" dirty="0"/>
              <a:t>Potential discussion points: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Seeking balance between the desire to protect privacy and the need to combat cybercrime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security vs privacy or freedom of expression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potential for fragmentation of the Internet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Role of the Domain Name System community and WHOIS in combatting cybercrime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Potential update on GDPR implementation</a:t>
            </a:r>
            <a:endParaRPr lang="en-US" sz="4000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0522423"/>
      </p:ext>
    </p:extLst>
  </p:cSld>
  <p:clrMapOvr>
    <a:masterClrMapping/>
  </p:clrMapOvr>
</p:sld>
</file>

<file path=ppt/theme/theme1.xml><?xml version="1.0" encoding="utf-8"?>
<a:theme xmlns:a="http://schemas.openxmlformats.org/drawingml/2006/main" name="1_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27049</TotalTime>
  <Words>546</Words>
  <Application>Microsoft Macintosh PowerPoint</Application>
  <PresentationFormat>On-screen Show (4:3)</PresentationFormat>
  <Paragraphs>141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微軟正黑體</vt:lpstr>
      <vt:lpstr>ＭＳ Ｐゴシック</vt:lpstr>
      <vt:lpstr>Arial</vt:lpstr>
      <vt:lpstr>Calibri</vt:lpstr>
      <vt:lpstr>Courier New</vt:lpstr>
      <vt:lpstr>Segoe UI</vt:lpstr>
      <vt:lpstr>Source Sans Pro</vt:lpstr>
      <vt:lpstr>Wingdings</vt:lpstr>
      <vt:lpstr>1_ICANNPPT_Arial_4x3_June 2017_potx</vt:lpstr>
      <vt:lpstr>PowerPoint Presentation</vt:lpstr>
      <vt:lpstr>Session Goals:</vt:lpstr>
      <vt:lpstr>1.  Background – What is the “HLGM”? </vt:lpstr>
      <vt:lpstr>1.  Background – What is the “HLGM”? </vt:lpstr>
      <vt:lpstr>2.  Logistical Highlights (Date, Arrangements, Invitations) </vt:lpstr>
      <vt:lpstr>3.  Agenda Development </vt:lpstr>
      <vt:lpstr>3.  Basic Agenda Framework</vt:lpstr>
      <vt:lpstr>3.  Agenda Details</vt:lpstr>
      <vt:lpstr>3.  Agenda Details</vt:lpstr>
      <vt:lpstr>3.  Agenda Details</vt:lpstr>
      <vt:lpstr>3.  Agenda – Speaking Opportunities</vt:lpstr>
      <vt:lpstr>4.  HLGM Planning – GAC Representative Support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Grant Nakata</dc:creator>
  <cp:lastModifiedBy>Robert Hoggarth</cp:lastModifiedBy>
  <cp:revision>606</cp:revision>
  <cp:lastPrinted>2018-06-20T06:34:19Z</cp:lastPrinted>
  <dcterms:created xsi:type="dcterms:W3CDTF">2017-06-15T23:55:49Z</dcterms:created>
  <dcterms:modified xsi:type="dcterms:W3CDTF">2018-06-22T03:49:16Z</dcterms:modified>
</cp:coreProperties>
</file>